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81" r:id="rId3"/>
    <p:sldId id="257" r:id="rId4"/>
    <p:sldId id="258" r:id="rId5"/>
    <p:sldId id="259" r:id="rId6"/>
    <p:sldId id="260" r:id="rId7"/>
    <p:sldId id="261" r:id="rId8"/>
    <p:sldId id="262" r:id="rId9"/>
    <p:sldId id="264" r:id="rId10"/>
    <p:sldId id="263" r:id="rId11"/>
    <p:sldId id="265" r:id="rId12"/>
    <p:sldId id="266" r:id="rId13"/>
    <p:sldId id="267" r:id="rId14"/>
    <p:sldId id="268" r:id="rId15"/>
    <p:sldId id="269" r:id="rId16"/>
    <p:sldId id="273" r:id="rId17"/>
    <p:sldId id="278"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4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854B72-DCD4-41E9-A15A-CFBB2D4CB15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159875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54B72-DCD4-41E9-A15A-CFBB2D4CB15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1472351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54B72-DCD4-41E9-A15A-CFBB2D4CB15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63448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54B72-DCD4-41E9-A15A-CFBB2D4CB15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386082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854B72-DCD4-41E9-A15A-CFBB2D4CB15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240848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854B72-DCD4-41E9-A15A-CFBB2D4CB15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254032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854B72-DCD4-41E9-A15A-CFBB2D4CB15F}"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685935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854B72-DCD4-41E9-A15A-CFBB2D4CB15F}"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35744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54B72-DCD4-41E9-A15A-CFBB2D4CB15F}"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388157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54B72-DCD4-41E9-A15A-CFBB2D4CB15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250751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54B72-DCD4-41E9-A15A-CFBB2D4CB15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BABE-7E9B-4F37-B30C-0135CE245F15}" type="slidenum">
              <a:rPr lang="en-US" smtClean="0"/>
              <a:t>‹#›</a:t>
            </a:fld>
            <a:endParaRPr lang="en-US"/>
          </a:p>
        </p:txBody>
      </p:sp>
    </p:spTree>
    <p:extLst>
      <p:ext uri="{BB962C8B-B14F-4D97-AF65-F5344CB8AC3E}">
        <p14:creationId xmlns:p14="http://schemas.microsoft.com/office/powerpoint/2010/main" val="302765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54B72-DCD4-41E9-A15A-CFBB2D4CB15F}" type="datetimeFigureOut">
              <a:rPr lang="en-US" smtClean="0"/>
              <a:t>3/16/2021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9BABE-7E9B-4F37-B30C-0135CE245F15}" type="slidenum">
              <a:rPr lang="en-US" smtClean="0"/>
              <a:t>‹#›</a:t>
            </a:fld>
            <a:endParaRPr lang="en-US"/>
          </a:p>
        </p:txBody>
      </p:sp>
    </p:spTree>
    <p:extLst>
      <p:ext uri="{BB962C8B-B14F-4D97-AF65-F5344CB8AC3E}">
        <p14:creationId xmlns:p14="http://schemas.microsoft.com/office/powerpoint/2010/main" val="1013833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3369" y="250372"/>
            <a:ext cx="11520917" cy="5926592"/>
          </a:xfr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8453993"/>
      </p:ext>
    </p:extLst>
  </p:cSld>
  <p:clrMapOvr>
    <a:masterClrMapping/>
  </p:clrMapOvr>
  <mc:AlternateContent xmlns:mc="http://schemas.openxmlformats.org/markup-compatibility/2006" xmlns:p14="http://schemas.microsoft.com/office/powerpoint/2010/main">
    <mc:Choice Requires="p14">
      <p:transition spd="slow" p14:dur="2000" advTm="1877"/>
    </mc:Choice>
    <mc:Fallback xmlns="">
      <p:transition spd="slow" advTm="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Elements for the preparation and implementation of emergency response plans</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A- </a:t>
            </a:r>
            <a:r>
              <a:rPr lang="en-US" b="1" dirty="0"/>
              <a:t>Management team: </a:t>
            </a:r>
            <a:endParaRPr lang="en-US" dirty="0"/>
          </a:p>
          <a:p>
            <a:pPr marL="0" indent="0">
              <a:buNone/>
            </a:pPr>
            <a:r>
              <a:rPr lang="en-US" dirty="0"/>
              <a:t>It is the team who is responsible for preparing plans, managing evacuation and directing field teams involved in an emergency in association with the concerned authorities. </a:t>
            </a:r>
          </a:p>
          <a:p>
            <a:pPr marL="0" indent="0">
              <a:buNone/>
            </a:pPr>
            <a:r>
              <a:rPr lang="en-US" b="1" dirty="0"/>
              <a:t>B</a:t>
            </a:r>
            <a:r>
              <a:rPr lang="en-US" dirty="0"/>
              <a:t>- Associated team: </a:t>
            </a:r>
          </a:p>
          <a:p>
            <a:pPr marL="0" indent="0">
              <a:buNone/>
            </a:pPr>
            <a:r>
              <a:rPr lang="en-US" dirty="0"/>
              <a:t>They are members known as emergency coordinators from different departments to carry out the tasks assigned to them during the evacuation. The emergency coordinator has to quickly assess the disaster and report to the Committee of Security and Safety. </a:t>
            </a:r>
          </a:p>
          <a:p>
            <a:pPr marL="0" indent="0">
              <a:buNone/>
            </a:pPr>
            <a:r>
              <a:rPr lang="en-US" b="1" dirty="0"/>
              <a:t>C- Machinery and equipment: </a:t>
            </a:r>
            <a:endParaRPr lang="en-US" dirty="0"/>
          </a:p>
          <a:p>
            <a:pPr marL="0" indent="0">
              <a:buNone/>
            </a:pPr>
            <a:r>
              <a:rPr lang="en-US" dirty="0"/>
              <a:t>All equipment and devices at the college regarding security and safety.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6642990"/>
      </p:ext>
    </p:extLst>
  </p:cSld>
  <p:clrMapOvr>
    <a:masterClrMapping/>
  </p:clrMapOvr>
  <mc:AlternateContent xmlns:mc="http://schemas.openxmlformats.org/markup-compatibility/2006" xmlns:p14="http://schemas.microsoft.com/office/powerpoint/2010/main">
    <mc:Choice Requires="p14">
      <p:transition spd="slow" p14:dur="2000" advTm="56330"/>
    </mc:Choice>
    <mc:Fallback xmlns="">
      <p:transition spd="slow" advTm="56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pic>
        <p:nvPicPr>
          <p:cNvPr id="4" name="Content Placeholder 3"/>
          <p:cNvPicPr>
            <a:picLocks noGrp="1" noChangeAspect="1"/>
          </p:cNvPicPr>
          <p:nvPr>
            <p:ph idx="1"/>
          </p:nvPr>
        </p:nvPicPr>
        <p:blipFill>
          <a:blip r:embed="rId4"/>
          <a:stretch>
            <a:fillRect/>
          </a:stretch>
        </p:blipFill>
        <p:spPr>
          <a:xfrm>
            <a:off x="2557462" y="2443956"/>
            <a:ext cx="7077075" cy="31146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26907">
            <a:off x="7360105" y="904875"/>
            <a:ext cx="2914650" cy="15716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98865406"/>
      </p:ext>
    </p:extLst>
  </p:cSld>
  <p:clrMapOvr>
    <a:masterClrMapping/>
  </p:clrMapOvr>
  <mc:AlternateContent xmlns:mc="http://schemas.openxmlformats.org/markup-compatibility/2006" xmlns:p14="http://schemas.microsoft.com/office/powerpoint/2010/main">
    <mc:Choice Requires="p14">
      <p:transition spd="slow" p14:dur="2000" advTm="6701"/>
    </mc:Choice>
    <mc:Fallback xmlns="">
      <p:transition spd="slow" advTm="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smtClean="0">
                <a:solidFill>
                  <a:srgbClr val="FF0000"/>
                </a:solidFill>
              </a:rPr>
              <a:t>خطوات الإخلاء </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lgn="r">
              <a:buNone/>
            </a:pPr>
            <a:r>
              <a:rPr lang="ar-SA" dirty="0" smtClean="0"/>
              <a:t>أ</a:t>
            </a:r>
            <a:r>
              <a:rPr lang="ar-SA" dirty="0"/>
              <a:t>. </a:t>
            </a:r>
            <a:r>
              <a:rPr lang="ar-SA" dirty="0" smtClean="0"/>
              <a:t>تأكيد </a:t>
            </a:r>
            <a:r>
              <a:rPr lang="ar-SA" dirty="0"/>
              <a:t>وقوع الخطر.</a:t>
            </a:r>
          </a:p>
          <a:p>
            <a:pPr marL="0" indent="0" algn="r">
              <a:buNone/>
            </a:pPr>
            <a:r>
              <a:rPr lang="ar-SA" dirty="0"/>
              <a:t>ب. إطلاق جرس الإنذار.</a:t>
            </a:r>
          </a:p>
          <a:p>
            <a:pPr marL="0" indent="0" algn="r">
              <a:buNone/>
            </a:pPr>
            <a:r>
              <a:rPr lang="ar-SA" dirty="0"/>
              <a:t>ج. إصدار التعليمات المناسبة للجميع للمحافظة على سلامتهم من الخطر.</a:t>
            </a:r>
          </a:p>
          <a:p>
            <a:pPr marL="0" indent="0" algn="r">
              <a:buNone/>
            </a:pPr>
            <a:r>
              <a:rPr lang="ar-SA" dirty="0"/>
              <a:t>د. إخطارعمليات أمن الجامعة مباشرة لضمان تواجدهم في الوقت المناسب </a:t>
            </a:r>
            <a:r>
              <a:rPr lang="ar-SA" dirty="0" smtClean="0"/>
              <a:t>مع </a:t>
            </a:r>
            <a:r>
              <a:rPr lang="ar-SA" dirty="0"/>
              <a:t>تزويدهم بكافة</a:t>
            </a:r>
          </a:p>
          <a:p>
            <a:pPr marL="0" indent="0" algn="r">
              <a:buNone/>
            </a:pPr>
            <a:r>
              <a:rPr lang="ar-SA" dirty="0"/>
              <a:t>المعلومات المتعلقة </a:t>
            </a:r>
            <a:r>
              <a:rPr lang="ar-SA" dirty="0" smtClean="0"/>
              <a:t>بالحادث، خاصة </a:t>
            </a:r>
            <a:r>
              <a:rPr lang="ar-SA" dirty="0"/>
              <a:t>إذا كان هناك أشخاص معوقون أو محصورون داخل موقع</a:t>
            </a:r>
          </a:p>
          <a:p>
            <a:pPr marL="0" indent="0" algn="r">
              <a:buNone/>
            </a:pPr>
            <a:r>
              <a:rPr lang="ar-SA" dirty="0"/>
              <a:t>الحريق </a:t>
            </a:r>
            <a:r>
              <a:rPr lang="ar-SA" dirty="0" smtClean="0"/>
              <a:t>وأقرب </a:t>
            </a:r>
            <a:r>
              <a:rPr lang="ar-SA" dirty="0"/>
              <a:t>الطرق الموصلة للمبنى.</a:t>
            </a:r>
          </a:p>
          <a:p>
            <a:pPr marL="0" indent="0" algn="r">
              <a:buNone/>
            </a:pPr>
            <a:r>
              <a:rPr lang="ar-SA" dirty="0"/>
              <a:t>ه- استدعاء كافة فريق إدارة الأزمة والطوارئ لمباشرة </a:t>
            </a:r>
            <a:r>
              <a:rPr lang="ar-SA" dirty="0" smtClean="0"/>
              <a:t>مهامهم </a:t>
            </a:r>
            <a:r>
              <a:rPr lang="ar-SA" dirty="0"/>
              <a:t>للتعامل الأولي مع</a:t>
            </a:r>
          </a:p>
          <a:p>
            <a:pPr marL="0" indent="0" algn="r">
              <a:buNone/>
            </a:pPr>
            <a:r>
              <a:rPr lang="ar-SA" dirty="0"/>
              <a:t>الحالة الطارئة ومحاولة السيطرة عليها بالإمكانيات المتاحة لحين وصول فرق الأمن والسلامة</a:t>
            </a:r>
          </a:p>
          <a:p>
            <a:pPr marL="0" indent="0" algn="r">
              <a:buNone/>
            </a:pPr>
            <a:r>
              <a:rPr lang="ar-SA" dirty="0"/>
              <a:t>والدفاع المدني.</a:t>
            </a:r>
          </a:p>
          <a:p>
            <a:pPr marL="0" indent="0" algn="r">
              <a:buNone/>
            </a:pPr>
            <a:r>
              <a:rPr lang="ar-SA" dirty="0"/>
              <a:t>و- إخلاء جميع المنسوبين والطلاب، وأي عوائق حول المبنى مثلا كالسيارات</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6397241"/>
      </p:ext>
    </p:extLst>
  </p:cSld>
  <p:clrMapOvr>
    <a:masterClrMapping/>
  </p:clrMapOvr>
  <mc:AlternateContent xmlns:mc="http://schemas.openxmlformats.org/markup-compatibility/2006" xmlns:p14="http://schemas.microsoft.com/office/powerpoint/2010/main">
    <mc:Choice Requires="p14">
      <p:transition spd="slow" p14:dur="2000" advTm="63200"/>
    </mc:Choice>
    <mc:Fallback xmlns="">
      <p:transition spd="slow" advTm="6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smtClean="0">
                <a:solidFill>
                  <a:srgbClr val="FF0000"/>
                </a:solidFill>
              </a:rPr>
              <a:t>أثناء الإخلاء</a:t>
            </a:r>
            <a:endParaRPr lang="ar-SA"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pPr marL="0" indent="0" algn="r" rtl="1">
              <a:buNone/>
            </a:pPr>
            <a:r>
              <a:rPr lang="ar-SA" dirty="0" smtClean="0"/>
              <a:t>تعليمات </a:t>
            </a:r>
            <a:r>
              <a:rPr lang="ar-SA" dirty="0"/>
              <a:t>الإخلاء عند سماع أجهزة </a:t>
            </a:r>
            <a:r>
              <a:rPr lang="ar-SA" dirty="0" smtClean="0"/>
              <a:t>الإنذارللجميع</a:t>
            </a:r>
            <a:r>
              <a:rPr lang="ar-SA" dirty="0"/>
              <a:t>:</a:t>
            </a:r>
          </a:p>
          <a:p>
            <a:pPr algn="r" rtl="1"/>
            <a:r>
              <a:rPr lang="ar-SA" dirty="0" smtClean="0"/>
              <a:t>أغلق </a:t>
            </a:r>
            <a:r>
              <a:rPr lang="ar-SA" dirty="0"/>
              <a:t>مصادر الكهرباء و الغاز والمياه</a:t>
            </a:r>
          </a:p>
          <a:p>
            <a:pPr algn="r" rtl="1"/>
            <a:r>
              <a:rPr lang="ar-SA" dirty="0" smtClean="0"/>
              <a:t> </a:t>
            </a:r>
            <a:r>
              <a:rPr lang="ar-SA" dirty="0"/>
              <a:t>غادر الغرفة والمبنى في هدوء، ولا تحاول العودة بأي حال من الأحوال</a:t>
            </a:r>
          </a:p>
          <a:p>
            <a:pPr algn="r" rtl="1"/>
            <a:r>
              <a:rPr lang="ar-SA" dirty="0" smtClean="0"/>
              <a:t>عدم </a:t>
            </a:r>
            <a:r>
              <a:rPr lang="ar-SA" dirty="0"/>
              <a:t>استخدام </a:t>
            </a:r>
            <a:r>
              <a:rPr lang="ar-SA" dirty="0" smtClean="0"/>
              <a:t>المصاعد </a:t>
            </a:r>
            <a:r>
              <a:rPr lang="ar-SA" dirty="0"/>
              <a:t>واستخدم السلالم في هذه الحالة</a:t>
            </a:r>
          </a:p>
          <a:p>
            <a:pPr algn="r" rtl="1"/>
            <a:r>
              <a:rPr lang="ar-SA" dirty="0" smtClean="0"/>
              <a:t>التوجه </a:t>
            </a:r>
            <a:r>
              <a:rPr lang="ar-SA" dirty="0"/>
              <a:t>إلى مخارج الطؤارئ ومنها إلي نقاط التجمع المحددة </a:t>
            </a:r>
            <a:r>
              <a:rPr lang="ar-SA" dirty="0" smtClean="0"/>
              <a:t>مسبقا</a:t>
            </a:r>
          </a:p>
          <a:p>
            <a:pPr algn="r" rtl="1"/>
            <a:r>
              <a:rPr lang="ar-SA" dirty="0" smtClean="0"/>
              <a:t>الانتظار </a:t>
            </a:r>
            <a:r>
              <a:rPr lang="ar-SA" dirty="0"/>
              <a:t>في نقطة التجمع والتعاون مع المشرفين</a:t>
            </a:r>
          </a:p>
          <a:p>
            <a:pPr algn="r" rtl="1"/>
            <a:r>
              <a:rPr lang="ar-SA" dirty="0" smtClean="0"/>
              <a:t> بلغ </a:t>
            </a:r>
            <a:r>
              <a:rPr lang="ar-SA" dirty="0"/>
              <a:t>عن وجود أي فرد بالمبني وتأكد من وجود الجميع</a:t>
            </a:r>
          </a:p>
          <a:p>
            <a:pPr algn="r" rtl="1"/>
            <a:r>
              <a:rPr lang="ar-SA" dirty="0" smtClean="0"/>
              <a:t>التبليغ </a:t>
            </a:r>
            <a:r>
              <a:rPr lang="ar-SA" dirty="0"/>
              <a:t>عن أي معلومات </a:t>
            </a:r>
            <a:r>
              <a:rPr lang="ar-SA" dirty="0" smtClean="0"/>
              <a:t>لمسؤلي </a:t>
            </a:r>
            <a:r>
              <a:rPr lang="ar-SA" dirty="0"/>
              <a:t>نقاط التجمع تساهم في إنقاذ الآخرين</a:t>
            </a:r>
          </a:p>
          <a:p>
            <a:pPr algn="r" rtl="1"/>
            <a:r>
              <a:rPr lang="ar-SA" dirty="0" smtClean="0"/>
              <a:t> </a:t>
            </a:r>
            <a:r>
              <a:rPr lang="ar-SA" dirty="0"/>
              <a:t>تجنب الركض والتدافع حتى لا تتسبب في إصابة </a:t>
            </a:r>
            <a:r>
              <a:rPr lang="ar-SA" dirty="0" smtClean="0"/>
              <a:t>الآخرين</a:t>
            </a:r>
            <a:endParaRPr lang="en-US" dirty="0"/>
          </a:p>
          <a:p>
            <a:pPr algn="r" rtl="1"/>
            <a:r>
              <a:rPr lang="ar-SA" dirty="0" smtClean="0"/>
              <a:t>اذا </a:t>
            </a:r>
            <a:r>
              <a:rPr lang="ar-SA" dirty="0"/>
              <a:t>كان الشخص في وضعية تمنعة من مغادرة المبني </a:t>
            </a:r>
            <a:r>
              <a:rPr lang="ar-SA" dirty="0" smtClean="0"/>
              <a:t>فعلية </a:t>
            </a:r>
            <a:r>
              <a:rPr lang="ar-SA" dirty="0"/>
              <a:t>ان يلجا الي مكتب </a:t>
            </a:r>
            <a:r>
              <a:rPr lang="ar-SA" dirty="0" smtClean="0"/>
              <a:t>له نافذة</a:t>
            </a:r>
            <a:endParaRPr lang="ar-SA" dirty="0"/>
          </a:p>
          <a:p>
            <a:pPr marL="0" indent="0" algn="r" rtl="1">
              <a:buNone/>
            </a:pPr>
            <a:r>
              <a:rPr lang="ar-SA" dirty="0"/>
              <a:t>ويغلق الباب.</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88992385"/>
      </p:ext>
    </p:extLst>
  </p:cSld>
  <p:clrMapOvr>
    <a:masterClrMapping/>
  </p:clrMapOvr>
  <mc:AlternateContent xmlns:mc="http://schemas.openxmlformats.org/markup-compatibility/2006" xmlns:p14="http://schemas.microsoft.com/office/powerpoint/2010/main">
    <mc:Choice Requires="p14">
      <p:transition spd="slow" p14:dur="2000" advTm="71678"/>
    </mc:Choice>
    <mc:Fallback xmlns="">
      <p:transition spd="slow" advTm="7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r" rtl="1"/>
            <a:r>
              <a:rPr lang="ar-SA" dirty="0" smtClean="0">
                <a:solidFill>
                  <a:srgbClr val="FF0000"/>
                </a:solidFill>
              </a:rPr>
              <a:t>المهام أثناء الطوارئ</a:t>
            </a:r>
            <a:endParaRPr lang="ar-SA" dirty="0">
              <a:solidFill>
                <a:srgbClr val="FF0000"/>
              </a:solidFill>
            </a:endParaRPr>
          </a:p>
        </p:txBody>
      </p:sp>
      <p:sp>
        <p:nvSpPr>
          <p:cNvPr id="3" name="Content Placeholder 2"/>
          <p:cNvSpPr>
            <a:spLocks noGrp="1"/>
          </p:cNvSpPr>
          <p:nvPr>
            <p:ph idx="1"/>
          </p:nvPr>
        </p:nvSpPr>
        <p:spPr/>
        <p:txBody>
          <a:bodyPr>
            <a:normAutofit/>
          </a:bodyPr>
          <a:lstStyle/>
          <a:p>
            <a:pPr algn="r" rtl="1"/>
            <a:r>
              <a:rPr lang="ar-SA" dirty="0" smtClean="0"/>
              <a:t>نقل </a:t>
            </a:r>
            <a:r>
              <a:rPr lang="ar-SA" dirty="0"/>
              <a:t>الوثائق والأشياء ذات القيمة.</a:t>
            </a:r>
          </a:p>
          <a:p>
            <a:pPr algn="r" rtl="1"/>
            <a:r>
              <a:rPr lang="ar-SA" dirty="0" smtClean="0"/>
              <a:t> </a:t>
            </a:r>
            <a:r>
              <a:rPr lang="ar-SA" dirty="0"/>
              <a:t>تقديم كافة الخدمات والعمل على رفع الروح المعنوية لشاغلي المبني أثناء الطوارئ.</a:t>
            </a:r>
          </a:p>
          <a:p>
            <a:pPr algn="r" rtl="1"/>
            <a:r>
              <a:rPr lang="ar-SA" dirty="0" smtClean="0"/>
              <a:t>المساعدة </a:t>
            </a:r>
            <a:r>
              <a:rPr lang="ar-SA" dirty="0"/>
              <a:t>في مكافحة الحرائق ومساعدة فرق الإطفاء والإنقاذ والإسعاف .. الخ </a:t>
            </a:r>
            <a:r>
              <a:rPr lang="ar-SA" dirty="0" smtClean="0"/>
              <a:t>.</a:t>
            </a:r>
          </a:p>
          <a:p>
            <a:pPr algn="r" rtl="1"/>
            <a:r>
              <a:rPr lang="ar-SA" dirty="0" smtClean="0"/>
              <a:t>إرشاد </a:t>
            </a:r>
            <a:r>
              <a:rPr lang="ar-SA" dirty="0"/>
              <a:t>شاغلي المبنى إلى طريق مسالك الهروب ومخارج الطوارئ ونقاط التجمع .</a:t>
            </a:r>
          </a:p>
          <a:p>
            <a:pPr algn="r" rtl="1"/>
            <a:r>
              <a:rPr lang="ar-SA" dirty="0" smtClean="0"/>
              <a:t>التأكد </a:t>
            </a:r>
            <a:r>
              <a:rPr lang="ar-SA" dirty="0"/>
              <a:t>من خروج الجميع من المبنى.</a:t>
            </a:r>
          </a:p>
          <a:p>
            <a:pPr algn="r" rtl="1"/>
            <a:r>
              <a:rPr lang="ar-SA" dirty="0" smtClean="0"/>
              <a:t>التأكد </a:t>
            </a:r>
            <a:r>
              <a:rPr lang="ar-SA" dirty="0"/>
              <a:t>من أن الجميع في منطقة التجمع المتفق عليها مسبقا.ً</a:t>
            </a:r>
          </a:p>
          <a:p>
            <a:pPr algn="r" rtl="1"/>
            <a:r>
              <a:rPr lang="ar-SA" dirty="0" smtClean="0"/>
              <a:t>عدم </a:t>
            </a:r>
            <a:r>
              <a:rPr lang="ar-SA" dirty="0"/>
              <a:t>السماح لأحد بالرجوع إلى موقع الخطر إلا بعد الأذن من المسؤول .</a:t>
            </a:r>
          </a:p>
          <a:p>
            <a:pPr algn="r" rtl="1"/>
            <a:r>
              <a:rPr lang="ar-SA" dirty="0" smtClean="0"/>
              <a:t>التأكد </a:t>
            </a:r>
            <a:r>
              <a:rPr lang="ar-SA" dirty="0"/>
              <a:t>من زوال الخطر.</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06650994"/>
      </p:ext>
    </p:extLst>
  </p:cSld>
  <p:clrMapOvr>
    <a:masterClrMapping/>
  </p:clrMapOvr>
  <mc:AlternateContent xmlns:mc="http://schemas.openxmlformats.org/markup-compatibility/2006" xmlns:p14="http://schemas.microsoft.com/office/powerpoint/2010/main">
    <mc:Choice Requires="p14">
      <p:transition spd="slow" p14:dur="2000" advTm="56366"/>
    </mc:Choice>
    <mc:Fallback xmlns="">
      <p:transition spd="slow" advTm="5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Evacuation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514350" indent="-514350">
              <a:buAutoNum type="alphaUcPeriod"/>
            </a:pPr>
            <a:r>
              <a:rPr lang="en-US" dirty="0" smtClean="0"/>
              <a:t>Assessment </a:t>
            </a:r>
            <a:r>
              <a:rPr lang="en-US" dirty="0"/>
              <a:t>of </a:t>
            </a:r>
            <a:r>
              <a:rPr lang="en-US" dirty="0" smtClean="0"/>
              <a:t>emergency</a:t>
            </a:r>
            <a:endParaRPr lang="ar-SA" dirty="0" smtClean="0"/>
          </a:p>
          <a:p>
            <a:pPr marL="0" indent="0">
              <a:buNone/>
            </a:pPr>
            <a:r>
              <a:rPr lang="en-US" b="1" dirty="0" smtClean="0"/>
              <a:t>B</a:t>
            </a:r>
            <a:r>
              <a:rPr lang="en-US" b="1" dirty="0"/>
              <a:t>. </a:t>
            </a:r>
            <a:r>
              <a:rPr lang="en-US" dirty="0"/>
              <a:t>Initiate the alarm system. </a:t>
            </a:r>
          </a:p>
          <a:p>
            <a:pPr marL="0" indent="0">
              <a:buNone/>
            </a:pPr>
            <a:r>
              <a:rPr lang="en-US" b="1" dirty="0"/>
              <a:t>C. </a:t>
            </a:r>
            <a:r>
              <a:rPr lang="en-US" dirty="0"/>
              <a:t>Notify the disaster team and the university security operations </a:t>
            </a:r>
          </a:p>
          <a:p>
            <a:pPr marL="0" indent="0">
              <a:buNone/>
            </a:pPr>
            <a:r>
              <a:rPr lang="en-US" b="1" dirty="0"/>
              <a:t>E. Call all disaster and emergency as needed. </a:t>
            </a:r>
            <a:endParaRPr lang="en-US" dirty="0"/>
          </a:p>
          <a:p>
            <a:pPr marL="0" indent="0">
              <a:buNone/>
            </a:pPr>
            <a:r>
              <a:rPr lang="en-US" b="1" dirty="0"/>
              <a:t>F </a:t>
            </a:r>
            <a:r>
              <a:rPr lang="en-US" dirty="0"/>
              <a:t>- Evacuate all staff and students, </a:t>
            </a:r>
            <a:r>
              <a:rPr lang="en-US" dirty="0" smtClean="0"/>
              <a:t>and remove </a:t>
            </a:r>
            <a:r>
              <a:rPr lang="en-US" dirty="0"/>
              <a:t>any hurdles and barriers around the building, such as cars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5938981"/>
      </p:ext>
    </p:extLst>
  </p:cSld>
  <p:clrMapOvr>
    <a:masterClrMapping/>
  </p:clrMapOvr>
  <mc:AlternateContent xmlns:mc="http://schemas.openxmlformats.org/markup-compatibility/2006" xmlns:p14="http://schemas.microsoft.com/office/powerpoint/2010/main">
    <mc:Choice Requires="p14">
      <p:transition spd="slow" p14:dur="2000" advTm="35184"/>
    </mc:Choice>
    <mc:Fallback xmlns="">
      <p:transition spd="slow" advTm="3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During evacuation:</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A</a:t>
            </a:r>
            <a:r>
              <a:rPr lang="en-US" b="1" dirty="0"/>
              <a:t>. Evacuation instructions (for all): </a:t>
            </a:r>
            <a:endParaRPr lang="en-US" dirty="0"/>
          </a:p>
          <a:p>
            <a:pPr marL="0" indent="0">
              <a:buNone/>
            </a:pPr>
            <a:endParaRPr lang="en-US" dirty="0" smtClean="0"/>
          </a:p>
          <a:p>
            <a:pPr marL="0" indent="0">
              <a:buNone/>
            </a:pPr>
            <a:r>
              <a:rPr lang="en-US" dirty="0" smtClean="0"/>
              <a:t>• </a:t>
            </a:r>
            <a:r>
              <a:rPr lang="en-US" dirty="0"/>
              <a:t>Close the power, gas, and water sources </a:t>
            </a:r>
          </a:p>
          <a:p>
            <a:pPr marL="0" indent="0">
              <a:buNone/>
            </a:pPr>
            <a:r>
              <a:rPr lang="en-US" dirty="0"/>
              <a:t>• Leave the room and the building quietly, and do not try to return back anyway </a:t>
            </a:r>
          </a:p>
          <a:p>
            <a:pPr marL="0" indent="0">
              <a:buNone/>
            </a:pPr>
            <a:r>
              <a:rPr lang="en-US" dirty="0"/>
              <a:t>• Do not use lifts. </a:t>
            </a:r>
          </a:p>
          <a:p>
            <a:pPr marL="0" indent="0">
              <a:buNone/>
            </a:pPr>
            <a:r>
              <a:rPr lang="en-US" dirty="0"/>
              <a:t>• Head to the pre-defined assembly points and collaborate with the disaster team </a:t>
            </a:r>
          </a:p>
          <a:p>
            <a:pPr marL="0" indent="0">
              <a:buNone/>
            </a:pPr>
            <a:r>
              <a:rPr lang="en-US" dirty="0"/>
              <a:t>• Report if there is anyone left behind in the building. </a:t>
            </a:r>
          </a:p>
          <a:p>
            <a:pPr marL="0" indent="0">
              <a:buNone/>
            </a:pPr>
            <a:r>
              <a:rPr lang="en-US" dirty="0"/>
              <a:t>• Avoid running, screaming and anything that may cause panic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99438066"/>
      </p:ext>
    </p:extLst>
  </p:cSld>
  <p:clrMapOvr>
    <a:masterClrMapping/>
  </p:clrMapOvr>
  <mc:AlternateContent xmlns:mc="http://schemas.openxmlformats.org/markup-compatibility/2006" xmlns:p14="http://schemas.microsoft.com/office/powerpoint/2010/main">
    <mc:Choice Requires="p14">
      <p:transition spd="slow" p14:dur="2000" advTm="37111"/>
    </mc:Choice>
    <mc:Fallback xmlns="">
      <p:transition spd="slow" advTm="37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b="1" dirty="0" smtClean="0"/>
              <a:t>B. </a:t>
            </a:r>
            <a:r>
              <a:rPr lang="en-US" b="1" dirty="0"/>
              <a:t>Tasks during </a:t>
            </a:r>
            <a:r>
              <a:rPr lang="en-US" b="1" dirty="0" smtClean="0"/>
              <a:t>the emergency (for the emergency team)</a:t>
            </a:r>
            <a:endParaRPr lang="en-US" dirty="0"/>
          </a:p>
          <a:p>
            <a:pPr marL="0" indent="0">
              <a:buNone/>
            </a:pPr>
            <a:r>
              <a:rPr lang="en-US" dirty="0"/>
              <a:t>• </a:t>
            </a:r>
            <a:r>
              <a:rPr lang="en-US"/>
              <a:t>Transfer </a:t>
            </a:r>
            <a:r>
              <a:rPr lang="en-US" smtClean="0"/>
              <a:t>the </a:t>
            </a:r>
            <a:r>
              <a:rPr lang="en-US" dirty="0"/>
              <a:t>documents and valuables </a:t>
            </a:r>
          </a:p>
          <a:p>
            <a:pPr marL="0" indent="0">
              <a:buNone/>
            </a:pPr>
            <a:r>
              <a:rPr lang="en-US" dirty="0"/>
              <a:t>• Help the firefighters and other rescue teams </a:t>
            </a:r>
          </a:p>
          <a:p>
            <a:pPr marL="0" indent="0">
              <a:buNone/>
            </a:pPr>
            <a:r>
              <a:rPr lang="en-US" dirty="0"/>
              <a:t>• Guide </a:t>
            </a:r>
            <a:r>
              <a:rPr lang="en-US" dirty="0" smtClean="0"/>
              <a:t>to the </a:t>
            </a:r>
            <a:r>
              <a:rPr lang="en-US" dirty="0"/>
              <a:t>emergency exits, and assembly points. </a:t>
            </a:r>
          </a:p>
          <a:p>
            <a:pPr marL="0" indent="0">
              <a:buNone/>
            </a:pPr>
            <a:r>
              <a:rPr lang="en-US" dirty="0"/>
              <a:t>• Make sure that everyone leaves the building </a:t>
            </a:r>
          </a:p>
          <a:p>
            <a:pPr marL="0" indent="0">
              <a:buNone/>
            </a:pPr>
            <a:r>
              <a:rPr lang="en-US" dirty="0"/>
              <a:t>• Ensure that everyone is </a:t>
            </a:r>
            <a:r>
              <a:rPr lang="en-US" dirty="0" smtClean="0"/>
              <a:t>at the final </a:t>
            </a:r>
            <a:r>
              <a:rPr lang="en-US" dirty="0"/>
              <a:t>assembly </a:t>
            </a:r>
            <a:r>
              <a:rPr lang="en-US" dirty="0" smtClean="0"/>
              <a:t>point</a:t>
            </a:r>
            <a:endParaRPr lang="en-US" dirty="0"/>
          </a:p>
          <a:p>
            <a:pPr marL="0" indent="0">
              <a:buNone/>
            </a:pPr>
            <a:r>
              <a:rPr lang="en-US" dirty="0"/>
              <a:t>• Do not allow anyone to return to the </a:t>
            </a:r>
            <a:r>
              <a:rPr lang="en-US" dirty="0" smtClean="0"/>
              <a:t>emergency </a:t>
            </a:r>
            <a:r>
              <a:rPr lang="en-US" dirty="0"/>
              <a:t>site </a:t>
            </a:r>
            <a:endParaRPr lang="en-US" dirty="0" smtClean="0"/>
          </a:p>
          <a:p>
            <a:pPr marL="0" indent="0">
              <a:buNone/>
            </a:pPr>
            <a:r>
              <a:rPr lang="en-US" dirty="0" smtClean="0"/>
              <a:t>• </a:t>
            </a:r>
            <a:r>
              <a:rPr lang="en-US" dirty="0"/>
              <a:t>Ensure </a:t>
            </a:r>
            <a:r>
              <a:rPr lang="en-US" dirty="0" smtClean="0"/>
              <a:t>the end of disaster </a:t>
            </a:r>
            <a:r>
              <a:rPr lang="en-US" dirty="0"/>
              <a:t>is </a:t>
            </a:r>
            <a:r>
              <a:rPr lang="en-US" dirty="0" smtClean="0"/>
              <a:t>declared </a:t>
            </a:r>
            <a:endParaRPr lang="en-US" dirty="0"/>
          </a:p>
          <a:p>
            <a:endParaRPr lang="en-US" dirty="0"/>
          </a:p>
          <a:p>
            <a:endParaRPr lang="en-US" dirty="0"/>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64606155"/>
      </p:ext>
    </p:extLst>
  </p:cSld>
  <p:clrMapOvr>
    <a:masterClrMapping/>
  </p:clrMapOvr>
  <mc:AlternateContent xmlns:mc="http://schemas.openxmlformats.org/markup-compatibility/2006" xmlns:p14="http://schemas.microsoft.com/office/powerpoint/2010/main">
    <mc:Choice Requires="p14">
      <p:transition spd="slow" p14:dur="2000" advTm="41272"/>
    </mc:Choice>
    <mc:Fallback xmlns="">
      <p:transition spd="slow" advTm="4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t>شكرا </a:t>
            </a:r>
            <a:r>
              <a:rPr lang="en-US" dirty="0"/>
              <a:t> </a:t>
            </a:r>
            <a:r>
              <a:rPr lang="en-US" dirty="0" smtClean="0"/>
              <a:t>  Thanks</a:t>
            </a:r>
            <a:endParaRPr lang="en-US" dirty="0"/>
          </a:p>
        </p:txBody>
      </p:sp>
      <p:pic>
        <p:nvPicPr>
          <p:cNvPr id="4" name="Content Placeholder 3"/>
          <p:cNvPicPr>
            <a:picLocks noGrp="1" noChangeAspect="1"/>
          </p:cNvPicPr>
          <p:nvPr>
            <p:ph idx="1"/>
          </p:nvPr>
        </p:nvPicPr>
        <p:blipFill>
          <a:blip r:embed="rId4"/>
          <a:stretch>
            <a:fillRect/>
          </a:stretch>
        </p:blipFill>
        <p:spPr>
          <a:xfrm>
            <a:off x="4243129" y="2148423"/>
            <a:ext cx="3705742" cy="370574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1995885"/>
      </p:ext>
    </p:extLst>
  </p:cSld>
  <p:clrMapOvr>
    <a:masterClrMapping/>
  </p:clrMapOvr>
  <mc:AlternateContent xmlns:mc="http://schemas.openxmlformats.org/markup-compatibility/2006" xmlns:p14="http://schemas.microsoft.com/office/powerpoint/2010/main">
    <mc:Choice Requires="p14">
      <p:transition spd="slow" p14:dur="2000" advTm="7734"/>
    </mc:Choice>
    <mc:Fallback xmlns="">
      <p:transition spd="slow" advTm="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t>خطة الإخلاء</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4"/>
          <a:stretch>
            <a:fillRect/>
          </a:stretch>
        </p:blipFill>
        <p:spPr>
          <a:xfrm>
            <a:off x="3677330" y="2148681"/>
            <a:ext cx="3705225" cy="3705225"/>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5851557"/>
      </p:ext>
    </p:extLst>
  </p:cSld>
  <p:clrMapOvr>
    <a:masterClrMapping/>
  </p:clrMapOvr>
  <mc:AlternateContent xmlns:mc="http://schemas.openxmlformats.org/markup-compatibility/2006" xmlns:p14="http://schemas.microsoft.com/office/powerpoint/2010/main">
    <mc:Choice Requires="p14">
      <p:transition spd="slow" p14:dur="2000" advTm="6643"/>
    </mc:Choice>
    <mc:Fallback xmlns="">
      <p:transition spd="slow" advTm="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t>كتيب الأمن والسلامة </a:t>
            </a:r>
            <a:endParaRPr lang="en-US" dirty="0"/>
          </a:p>
        </p:txBody>
      </p:sp>
      <p:pic>
        <p:nvPicPr>
          <p:cNvPr id="4" name="Content Placeholder 3"/>
          <p:cNvPicPr>
            <a:picLocks noGrp="1" noChangeAspect="1"/>
          </p:cNvPicPr>
          <p:nvPr>
            <p:ph idx="1"/>
          </p:nvPr>
        </p:nvPicPr>
        <p:blipFill>
          <a:blip r:embed="rId4"/>
          <a:stretch>
            <a:fillRect/>
          </a:stretch>
        </p:blipFill>
        <p:spPr>
          <a:xfrm>
            <a:off x="384123" y="1861977"/>
            <a:ext cx="5567746" cy="43560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a:blip r:embed="rId5"/>
          <a:stretch>
            <a:fillRect/>
          </a:stretch>
        </p:blipFill>
        <p:spPr>
          <a:xfrm>
            <a:off x="6208738" y="1861977"/>
            <a:ext cx="5467919" cy="43560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4920231"/>
      </p:ext>
    </p:extLst>
  </p:cSld>
  <p:clrMapOvr>
    <a:masterClrMapping/>
  </p:clrMapOvr>
  <mc:AlternateContent xmlns:mc="http://schemas.openxmlformats.org/markup-compatibility/2006" xmlns:p14="http://schemas.microsoft.com/office/powerpoint/2010/main">
    <mc:Choice Requires="p14">
      <p:transition spd="slow" p14:dur="2000" advTm="20231"/>
    </mc:Choice>
    <mc:Fallback xmlns="">
      <p:transition spd="slow" advTm="2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t>كتيب الأمن والسلامة </a:t>
            </a:r>
            <a:endParaRPr lang="en-US" dirty="0"/>
          </a:p>
        </p:txBody>
      </p:sp>
      <p:pic>
        <p:nvPicPr>
          <p:cNvPr id="4" name="Content Placeholder 3"/>
          <p:cNvPicPr>
            <a:picLocks noGrp="1" noChangeAspect="1"/>
          </p:cNvPicPr>
          <p:nvPr>
            <p:ph idx="1"/>
          </p:nvPr>
        </p:nvPicPr>
        <p:blipFill>
          <a:blip r:embed="rId4"/>
          <a:stretch>
            <a:fillRect/>
          </a:stretch>
        </p:blipFill>
        <p:spPr>
          <a:xfrm>
            <a:off x="-112429" y="1531711"/>
            <a:ext cx="5428228" cy="4351338"/>
          </a:xfrm>
          <a:prstGeom prst="rect">
            <a:avLst/>
          </a:prstGeom>
        </p:spPr>
      </p:pic>
      <p:pic>
        <p:nvPicPr>
          <p:cNvPr id="5" name="Picture 4"/>
          <p:cNvPicPr>
            <a:picLocks noChangeAspect="1"/>
          </p:cNvPicPr>
          <p:nvPr/>
        </p:nvPicPr>
        <p:blipFill>
          <a:blip r:embed="rId5"/>
          <a:stretch>
            <a:fillRect/>
          </a:stretch>
        </p:blipFill>
        <p:spPr>
          <a:xfrm>
            <a:off x="6208738" y="1861977"/>
            <a:ext cx="5467919" cy="435605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54197117"/>
      </p:ext>
    </p:extLst>
  </p:cSld>
  <p:clrMapOvr>
    <a:masterClrMapping/>
  </p:clrMapOvr>
  <mc:AlternateContent xmlns:mc="http://schemas.openxmlformats.org/markup-compatibility/2006" xmlns:p14="http://schemas.microsoft.com/office/powerpoint/2010/main">
    <mc:Choice Requires="p14">
      <p:transition spd="slow" p14:dur="2000" advTm="39646"/>
    </mc:Choice>
    <mc:Fallback xmlns="">
      <p:transition spd="slow" advTm="3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tretch>
            <a:fillRect/>
          </a:stretch>
        </p:blipFill>
        <p:spPr>
          <a:xfrm>
            <a:off x="5867399" y="1156225"/>
            <a:ext cx="5879199" cy="5701775"/>
          </a:xfrm>
          <a:prstGeom prst="rect">
            <a:avLst/>
          </a:prstGeom>
        </p:spPr>
      </p:pic>
      <p:pic>
        <p:nvPicPr>
          <p:cNvPr id="6" name="Content Placeholder 3"/>
          <p:cNvPicPr>
            <a:picLocks noChangeAspect="1"/>
          </p:cNvPicPr>
          <p:nvPr/>
        </p:nvPicPr>
        <p:blipFill>
          <a:blip r:embed="rId5"/>
          <a:stretch>
            <a:fillRect/>
          </a:stretch>
        </p:blipFill>
        <p:spPr>
          <a:xfrm>
            <a:off x="926093" y="2285999"/>
            <a:ext cx="5025776" cy="39320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8669246"/>
      </p:ext>
    </p:extLst>
  </p:cSld>
  <p:clrMapOvr>
    <a:masterClrMapping/>
  </p:clrMapOvr>
  <mc:AlternateContent xmlns:mc="http://schemas.openxmlformats.org/markup-compatibility/2006" xmlns:p14="http://schemas.microsoft.com/office/powerpoint/2010/main">
    <mc:Choice Requires="p14">
      <p:transition spd="slow" p14:dur="2000" advTm="54760"/>
    </mc:Choice>
    <mc:Fallback xmlns="">
      <p:transition spd="slow" advTm="5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128434" y="2282793"/>
            <a:ext cx="3705225" cy="3705225"/>
          </a:xfrm>
          <a:prstGeom prst="rect">
            <a:avLst/>
          </a:prstGeom>
        </p:spPr>
      </p:pic>
      <p:sp>
        <p:nvSpPr>
          <p:cNvPr id="2" name="Title 1"/>
          <p:cNvSpPr>
            <a:spLocks noGrp="1"/>
          </p:cNvSpPr>
          <p:nvPr>
            <p:ph type="title"/>
          </p:nvPr>
        </p:nvSpPr>
        <p:spPr/>
        <p:txBody>
          <a:bodyPr/>
          <a:lstStyle/>
          <a:p>
            <a:pPr algn="ctr"/>
            <a:r>
              <a:rPr lang="ar-SA" dirty="0" smtClean="0">
                <a:solidFill>
                  <a:srgbClr val="FF0000"/>
                </a:solidFill>
              </a:rPr>
              <a:t>خطة الإخلاء</a:t>
            </a:r>
            <a:r>
              <a:rPr lang="en-US" dirty="0" smtClean="0">
                <a:solidFill>
                  <a:srgbClr val="FF0000"/>
                </a:solidFill>
              </a:rPr>
              <a:t> Evacuation Plan</a:t>
            </a:r>
            <a:r>
              <a:rPr lang="ar-SA"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p:txBody>
          <a:bodyPr>
            <a:normAutofit/>
          </a:bodyPr>
          <a:lstStyle/>
          <a:p>
            <a:pPr algn="r" rtl="1"/>
            <a:r>
              <a:rPr lang="ar-SA" sz="2000" dirty="0"/>
              <a:t>إن مواجهة الأزمات والحالات الطارئة سواء بالاستعداد لها أو توقعها أو التعامل معها إذا ماحدثت يضع على</a:t>
            </a:r>
          </a:p>
          <a:p>
            <a:pPr marL="0" indent="0" algn="r" rtl="1">
              <a:buNone/>
            </a:pPr>
            <a:r>
              <a:rPr lang="ar-SA" sz="2000" dirty="0"/>
              <a:t>كاهل المنتمين للكلية مع لجنة الأمن والسلامة العب ء الأكبر في هذا المجال لضمان توفير الحماية الشاملة</a:t>
            </a:r>
          </a:p>
          <a:p>
            <a:pPr marL="0" indent="0" algn="r" rtl="1">
              <a:buNone/>
            </a:pPr>
            <a:r>
              <a:rPr lang="ar-SA" sz="2000" dirty="0"/>
              <a:t>للأفراد والمنشآت، لذلك كان يلزم اعداد خطة شاملة لمواجهة الكارثة والحالات الطارئة التي قد تتعرض لها</a:t>
            </a:r>
          </a:p>
          <a:p>
            <a:pPr marL="0" indent="0" algn="r" rtl="1">
              <a:buNone/>
            </a:pPr>
            <a:r>
              <a:rPr lang="ar-SA" sz="2000" dirty="0"/>
              <a:t>منشآت الكلية، تتضمن كيفية إخلاء المباني من شاغليها في الحالات الطارئة واتخاذ كافة الإجراءات اللازمة</a:t>
            </a:r>
          </a:p>
          <a:p>
            <a:pPr marL="0" indent="0" algn="r" rtl="1">
              <a:buNone/>
            </a:pPr>
            <a:r>
              <a:rPr lang="ar-SA" sz="2000" dirty="0"/>
              <a:t>لتأمين </a:t>
            </a:r>
            <a:r>
              <a:rPr lang="ar-SA" sz="2000" dirty="0" smtClean="0"/>
              <a:t>سلام</a:t>
            </a:r>
            <a:r>
              <a:rPr lang="ar-SA" sz="2000" dirty="0" smtClean="0"/>
              <a:t>ة الجميع</a:t>
            </a:r>
            <a:r>
              <a:rPr lang="ar-SA" sz="2000" dirty="0" smtClean="0"/>
              <a:t> </a:t>
            </a:r>
            <a:r>
              <a:rPr lang="ar-SA" sz="2000" dirty="0"/>
              <a:t>وكفالة الطمأنينة والاستقراروالأمن </a:t>
            </a:r>
            <a:r>
              <a:rPr lang="ar-SA" sz="2000" dirty="0" smtClean="0"/>
              <a:t>لهم</a:t>
            </a:r>
            <a:endParaRPr lang="ar-SA" sz="2000" dirty="0"/>
          </a:p>
          <a:p>
            <a:pPr marL="0" indent="0" algn="r" rtl="1">
              <a:buNone/>
            </a:pPr>
            <a:endParaRPr lang="ar-SA" sz="2000" dirty="0" smtClean="0"/>
          </a:p>
          <a:p>
            <a:r>
              <a:rPr lang="en-US" sz="2000" dirty="0"/>
              <a:t>The overall objective is to develop a practical and simplified plan that can be implemented and executed automatically once an emergency has been declared in the college. The plan includes instructions to raise efficiency, achieve the greatest readiness and performance, and reduce human and material losses.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39051179"/>
      </p:ext>
    </p:extLst>
  </p:cSld>
  <p:clrMapOvr>
    <a:masterClrMapping/>
  </p:clrMapOvr>
  <mc:AlternateContent xmlns:mc="http://schemas.openxmlformats.org/markup-compatibility/2006" xmlns:p14="http://schemas.microsoft.com/office/powerpoint/2010/main">
    <mc:Choice Requires="p14">
      <p:transition spd="slow" p14:dur="2000" advTm="73793"/>
    </mc:Choice>
    <mc:Fallback xmlns="">
      <p:transition spd="slow" advTm="73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2190" y="1209897"/>
            <a:ext cx="3705225" cy="3705225"/>
          </a:xfrm>
          <a:prstGeom prst="rect">
            <a:avLst/>
          </a:prstGeom>
        </p:spPr>
      </p:pic>
      <p:sp>
        <p:nvSpPr>
          <p:cNvPr id="2" name="Title 1"/>
          <p:cNvSpPr>
            <a:spLocks noGrp="1"/>
          </p:cNvSpPr>
          <p:nvPr>
            <p:ph type="title"/>
          </p:nvPr>
        </p:nvSpPr>
        <p:spPr/>
        <p:txBody>
          <a:bodyPr/>
          <a:lstStyle/>
          <a:p>
            <a:pPr algn="r" rtl="1"/>
            <a:r>
              <a:rPr lang="ar-SA" dirty="0" smtClean="0">
                <a:solidFill>
                  <a:srgbClr val="FF0000"/>
                </a:solidFill>
              </a:rPr>
              <a:t>عناصر إعداد وتنفيذ خطط مواجهة الطوارئ</a:t>
            </a:r>
            <a:endParaRPr lang="ar-SA"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lgn="r" rtl="1">
              <a:buNone/>
            </a:pPr>
            <a:endParaRPr lang="en-US" dirty="0"/>
          </a:p>
          <a:p>
            <a:pPr marL="0" indent="0" algn="r" rtl="1">
              <a:buNone/>
            </a:pPr>
            <a:r>
              <a:rPr lang="ar-SA" dirty="0" smtClean="0"/>
              <a:t>عناصر </a:t>
            </a:r>
            <a:r>
              <a:rPr lang="ar-SA" dirty="0"/>
              <a:t>إعداد وتنفيذ خطط مواجهة الطوارئ:</a:t>
            </a:r>
          </a:p>
          <a:p>
            <a:pPr marL="0" indent="0" algn="r" rtl="1">
              <a:buNone/>
            </a:pPr>
            <a:r>
              <a:rPr lang="ar-SA" dirty="0"/>
              <a:t>أ- الإدارة</a:t>
            </a:r>
          </a:p>
          <a:p>
            <a:pPr marL="0" indent="0" algn="r" rtl="1">
              <a:buNone/>
            </a:pPr>
            <a:r>
              <a:rPr lang="ar-SA" dirty="0"/>
              <a:t>هي فريق العمل المختص بإعداد الخطط وأعمال التنسيق وإدارة وتوجيه الفرق الميدانية</a:t>
            </a:r>
          </a:p>
          <a:p>
            <a:pPr marL="0" indent="0" algn="r" rtl="1">
              <a:buNone/>
            </a:pPr>
            <a:r>
              <a:rPr lang="ar-SA" dirty="0"/>
              <a:t>المشاركة في أعمال الطوارئ بالتنسيق مع الجهات المعنية، وإعطاء أمرالإخلاء الجزئي</a:t>
            </a:r>
          </a:p>
          <a:p>
            <a:pPr marL="0" indent="0" algn="r" rtl="1">
              <a:buNone/>
            </a:pPr>
            <a:r>
              <a:rPr lang="ar-SA" dirty="0"/>
              <a:t>أوالكلي</a:t>
            </a:r>
            <a:r>
              <a:rPr lang="ar-SA" dirty="0" smtClean="0"/>
              <a:t>.</a:t>
            </a:r>
            <a:r>
              <a:rPr lang="en-US" dirty="0" smtClean="0"/>
              <a:t>  </a:t>
            </a:r>
            <a:r>
              <a:rPr lang="ar-SA" dirty="0" smtClean="0"/>
              <a:t>ويتكون من:</a:t>
            </a:r>
          </a:p>
          <a:p>
            <a:pPr marL="514350" indent="-514350" algn="r" rtl="1">
              <a:buAutoNum type="arabicPeriod"/>
            </a:pPr>
            <a:r>
              <a:rPr lang="ar-SA" dirty="0" smtClean="0"/>
              <a:t>الشخص الأول الذي يواجه الأزمة سواءا كان عضو هيئة تدريس، طالب، موظف، زائر أو غيره</a:t>
            </a:r>
          </a:p>
          <a:p>
            <a:pPr marL="514350" indent="-514350" algn="r" rtl="1">
              <a:buAutoNum type="arabicPeriod"/>
            </a:pPr>
            <a:r>
              <a:rPr lang="ar-SA" dirty="0" smtClean="0"/>
              <a:t>لجنة الأمن والسلامة بكلية الطب </a:t>
            </a:r>
          </a:p>
          <a:p>
            <a:pPr marL="514350" indent="-514350" algn="r" rtl="1">
              <a:buAutoNum type="arabicPeriod"/>
            </a:pPr>
            <a:r>
              <a:rPr lang="ar-SA" dirty="0" smtClean="0"/>
              <a:t>إدارة كلية الطب </a:t>
            </a:r>
          </a:p>
          <a:p>
            <a:pPr marL="514350" indent="-514350" algn="r" rtl="1">
              <a:buAutoNum type="arabicPeriod"/>
            </a:pPr>
            <a:r>
              <a:rPr lang="ar-SA" dirty="0" smtClean="0"/>
              <a:t>الجهة الحكومية المعنية بالإنقاذ مثلا الدفاع المدني، الهلال الأحمر، طوارئ الجامعة</a:t>
            </a:r>
            <a:endParaRPr lang="ar-S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53192973"/>
      </p:ext>
    </p:extLst>
  </p:cSld>
  <p:clrMapOvr>
    <a:masterClrMapping/>
  </p:clrMapOvr>
  <mc:AlternateContent xmlns:mc="http://schemas.openxmlformats.org/markup-compatibility/2006" xmlns:p14="http://schemas.microsoft.com/office/powerpoint/2010/main">
    <mc:Choice Requires="p14">
      <p:transition spd="slow" p14:dur="2000" advTm="70466"/>
    </mc:Choice>
    <mc:Fallback xmlns="">
      <p:transition spd="slow" advTm="7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09874" y="2471738"/>
            <a:ext cx="3705225" cy="3705225"/>
          </a:xfrm>
          <a:prstGeom prst="rect">
            <a:avLst/>
          </a:prstGeom>
        </p:spPr>
      </p:pic>
      <p:sp>
        <p:nvSpPr>
          <p:cNvPr id="2" name="Title 1"/>
          <p:cNvSpPr>
            <a:spLocks noGrp="1"/>
          </p:cNvSpPr>
          <p:nvPr>
            <p:ph type="title"/>
          </p:nvPr>
        </p:nvSpPr>
        <p:spPr/>
        <p:txBody>
          <a:bodyPr/>
          <a:lstStyle/>
          <a:p>
            <a:pPr algn="r"/>
            <a:r>
              <a:rPr lang="ar-SA" dirty="0" smtClean="0">
                <a:solidFill>
                  <a:srgbClr val="FF0000"/>
                </a:solidFill>
              </a:rPr>
              <a:t>عناصر إعداد وتنفيذ خطط مواجهة الطوارئ</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lgn="r" rtl="1">
              <a:buNone/>
            </a:pPr>
            <a:r>
              <a:rPr lang="ar-SA" dirty="0" smtClean="0"/>
              <a:t>ب- الكوادر البشرية: فرق عمل من تخصصات وجهات مختلفة وتتكون من:</a:t>
            </a:r>
          </a:p>
          <a:p>
            <a:pPr marL="514350" indent="-514350" algn="r" rtl="1">
              <a:buAutoNum type="arabicPeriod"/>
            </a:pPr>
            <a:r>
              <a:rPr lang="ar-SA" dirty="0" smtClean="0"/>
              <a:t>لجنة الأمن والسلامة بالكلية </a:t>
            </a:r>
          </a:p>
          <a:p>
            <a:pPr marL="514350" indent="-514350" algn="r" rtl="1">
              <a:buAutoNum type="arabicPeriod"/>
            </a:pPr>
            <a:r>
              <a:rPr lang="ar-SA" dirty="0" smtClean="0"/>
              <a:t>ممثل لجميع الأقسام بالكلية</a:t>
            </a:r>
          </a:p>
          <a:p>
            <a:pPr marL="514350" indent="-514350" algn="r" rtl="1">
              <a:buAutoNum type="arabicPeriod"/>
            </a:pPr>
            <a:r>
              <a:rPr lang="ar-SA" dirty="0" smtClean="0"/>
              <a:t>ممثل للطلاب وممثلة للطالبات</a:t>
            </a:r>
          </a:p>
          <a:p>
            <a:pPr marL="514350" indent="-514350" algn="r" rtl="1">
              <a:buAutoNum type="arabicPeriod"/>
            </a:pPr>
            <a:r>
              <a:rPr lang="ar-SA" dirty="0" smtClean="0"/>
              <a:t>ممثل للأمن الجامعي</a:t>
            </a:r>
          </a:p>
          <a:p>
            <a:pPr marL="514350" indent="-514350" algn="r" rtl="1">
              <a:buAutoNum type="arabicPeriod"/>
            </a:pPr>
            <a:r>
              <a:rPr lang="ar-SA" dirty="0" smtClean="0"/>
              <a:t>ممثل للمستشفى الجامعي وعيادة أعضاء هيئة التدريس</a:t>
            </a:r>
          </a:p>
          <a:p>
            <a:pPr marL="514350" indent="-514350" algn="r" rtl="1">
              <a:buAutoNum type="arabicPeriod"/>
            </a:pPr>
            <a:endParaRPr lang="ar-SA" dirty="0" smtClean="0"/>
          </a:p>
          <a:p>
            <a:pPr marL="0" indent="0" algn="r" rtl="1">
              <a:buNone/>
            </a:pPr>
            <a:r>
              <a:rPr lang="ar-SA" dirty="0" smtClean="0"/>
              <a:t>ج- الآليات والمعدات: كافة المعدات والأجهزة لدى الكلية التي تساهم في أعمال الإنقاذ.</a:t>
            </a:r>
          </a:p>
          <a:p>
            <a:pPr marL="0" indent="0" algn="r" rtl="1">
              <a:buNone/>
            </a:pP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8066615"/>
      </p:ext>
    </p:extLst>
  </p:cSld>
  <p:clrMapOvr>
    <a:masterClrMapping/>
  </p:clrMapOvr>
  <mc:AlternateContent xmlns:mc="http://schemas.openxmlformats.org/markup-compatibility/2006" xmlns:p14="http://schemas.microsoft.com/office/powerpoint/2010/main">
    <mc:Choice Requires="p14">
      <p:transition spd="slow" p14:dur="2000" advTm="44498"/>
    </mc:Choice>
    <mc:Fallback xmlns="">
      <p:transition spd="slow" advTm="4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A" dirty="0" smtClean="0"/>
              <a:t>تذكر دائما</a:t>
            </a:r>
            <a:endParaRPr lang="en-US" dirty="0"/>
          </a:p>
        </p:txBody>
      </p:sp>
      <p:pic>
        <p:nvPicPr>
          <p:cNvPr id="4" name="Content Placeholder 3"/>
          <p:cNvPicPr>
            <a:picLocks noGrp="1" noChangeAspect="1"/>
          </p:cNvPicPr>
          <p:nvPr>
            <p:ph idx="1"/>
          </p:nvPr>
        </p:nvPicPr>
        <p:blipFill>
          <a:blip r:embed="rId4"/>
          <a:stretch>
            <a:fillRect/>
          </a:stretch>
        </p:blipFill>
        <p:spPr>
          <a:xfrm>
            <a:off x="3124244" y="1825625"/>
            <a:ext cx="5943511" cy="43513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26907">
            <a:off x="970190" y="1039812"/>
            <a:ext cx="2914650" cy="157162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47917113"/>
      </p:ext>
    </p:extLst>
  </p:cSld>
  <p:clrMapOvr>
    <a:masterClrMapping/>
  </p:clrMapOvr>
  <mc:AlternateContent xmlns:mc="http://schemas.openxmlformats.org/markup-compatibility/2006" xmlns:p14="http://schemas.microsoft.com/office/powerpoint/2010/main">
    <mc:Choice Requires="p14">
      <p:transition spd="slow" p14:dur="2000" advTm="7535"/>
    </mc:Choice>
    <mc:Fallback xmlns="">
      <p:transition spd="slow" advTm="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878</Words>
  <Application>Microsoft Office PowerPoint</Application>
  <PresentationFormat>Widescreen</PresentationFormat>
  <Paragraphs>97</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خطة الإخلاء</vt:lpstr>
      <vt:lpstr>كتيب الأمن والسلامة </vt:lpstr>
      <vt:lpstr>كتيب الأمن والسلامة </vt:lpstr>
      <vt:lpstr>PowerPoint Presentation</vt:lpstr>
      <vt:lpstr>خطة الإخلاء Evacuation Plan </vt:lpstr>
      <vt:lpstr>عناصر إعداد وتنفيذ خطط مواجهة الطوارئ</vt:lpstr>
      <vt:lpstr>عناصر إعداد وتنفيذ خطط مواجهة الطوارئ</vt:lpstr>
      <vt:lpstr>تذكر دائما</vt:lpstr>
      <vt:lpstr>Elements for the preparation and implementation of emergency response plans</vt:lpstr>
      <vt:lpstr>Remember!</vt:lpstr>
      <vt:lpstr>خطوات الإخلاء </vt:lpstr>
      <vt:lpstr>أثناء الإخلاء</vt:lpstr>
      <vt:lpstr>المهام أثناء الطوارئ</vt:lpstr>
      <vt:lpstr>Evacuation </vt:lpstr>
      <vt:lpstr>During evacuation:</vt:lpstr>
      <vt:lpstr>PowerPoint Presentation</vt:lpstr>
      <vt:lpstr>شكرا    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13</cp:revision>
  <dcterms:created xsi:type="dcterms:W3CDTF">2021-03-16T05:05:17Z</dcterms:created>
  <dcterms:modified xsi:type="dcterms:W3CDTF">2021-03-16T07:20:35Z</dcterms:modified>
</cp:coreProperties>
</file>